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
  </p:notesMasterIdLst>
  <p:handoutMasterIdLst>
    <p:handoutMasterId r:id="rId6"/>
  </p:handoutMasterIdLst>
  <p:sldIdLst>
    <p:sldId id="257" r:id="rId3"/>
    <p:sldId id="258" r:id="rId4"/>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6" d="100"/>
          <a:sy n="66" d="100"/>
        </p:scale>
        <p:origin x="1338" y="48"/>
      </p:cViewPr>
      <p:guideLst/>
    </p:cSldViewPr>
  </p:slideViewPr>
  <p:notesTextViewPr>
    <p:cViewPr>
      <p:scale>
        <a:sx n="1" d="1"/>
        <a:sy n="1" d="1"/>
      </p:scale>
      <p:origin x="0" y="0"/>
    </p:cViewPr>
  </p:notesTextViewPr>
  <p:notesViewPr>
    <p:cSldViewPr>
      <p:cViewPr varScale="1">
        <p:scale>
          <a:sx n="95" d="100"/>
          <a:sy n="95" d="100"/>
        </p:scale>
        <p:origin x="358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A4C4C9-9907-4BB6-B95A-E6BBD959AAB4}" type="datetimeFigureOut">
              <a:rPr lang="en-US" smtClean="0"/>
              <a:t>3/27/2015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A592C-A796-4264-BD45-11AED491B3E4}" type="datetimeFigureOut">
              <a:rPr lang="en-US" smtClean="0"/>
              <a:t>3/27/2015</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utside">
    <p:spTree>
      <p:nvGrpSpPr>
        <p:cNvPr id="1" name=""/>
        <p:cNvGrpSpPr/>
        <p:nvPr/>
      </p:nvGrpSpPr>
      <p:grpSpPr>
        <a:xfrm>
          <a:off x="0" y="0"/>
          <a:ext cx="0" cy="0"/>
          <a:chOff x="0" y="0"/>
          <a:chExt cx="0" cy="0"/>
        </a:xfrm>
      </p:grpSpPr>
      <p:sp>
        <p:nvSpPr>
          <p:cNvPr id="41"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165848" y="4343399"/>
            <a:ext cx="2432304" cy="2971801"/>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click it and begin typing.</a:t>
            </a:r>
            <a:br>
              <a:rPr lang="en-US" dirty="0" smtClean="0"/>
            </a:br>
            <a:r>
              <a:rPr lang="en-US" dirty="0" smtClean="0"/>
              <a:t>To replace photos in the brochure, select an image and delete it. Then click the Insert Picture icon in the placeholder to insert your own photo.</a:t>
            </a:r>
            <a:br>
              <a:rPr lang="en-US" dirty="0" smtClean="0"/>
            </a:br>
            <a:r>
              <a:rPr lang="en-US" dirty="0" smtClean="0"/>
              <a:t>To change the logo to your own, right-click  the picture “replace with LOGO” and choose Change Picture.</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851269"/>
            <a:ext cx="1508125" cy="152400"/>
          </a:xfrm>
        </p:spPr>
        <p:txBody>
          <a:bodyPr>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10" name="Title 9"/>
          <p:cNvSpPr>
            <a:spLocks noGrp="1"/>
          </p:cNvSpPr>
          <p:nvPr>
            <p:ph type="title" hasCustomPrompt="1"/>
          </p:nvPr>
        </p:nvSpPr>
        <p:spPr>
          <a:xfrm>
            <a:off x="7322344" y="4498848"/>
            <a:ext cx="2088832" cy="822960"/>
          </a:xfrm>
        </p:spPr>
        <p:txBody>
          <a:bodyPr>
            <a:normAutofit/>
          </a:bodyPr>
          <a:lstStyle>
            <a:lvl1pPr>
              <a:lnSpc>
                <a:spcPct val="85000"/>
              </a:lnSpc>
              <a:defRPr sz="2800" b="1" cap="all" baseline="0">
                <a:solidFill>
                  <a:schemeClr val="bg1"/>
                </a:solidFill>
              </a:defRPr>
            </a:lvl1pPr>
          </a:lstStyle>
          <a:p>
            <a:r>
              <a:rPr lang="en-US" dirty="0" smtClean="0"/>
              <a:t>Company name</a:t>
            </a:r>
            <a:endParaRPr lang="en-US" dirty="0"/>
          </a:p>
        </p:txBody>
      </p:sp>
      <p:sp>
        <p:nvSpPr>
          <p:cNvPr id="40" name="Text Placeholder 25"/>
          <p:cNvSpPr>
            <a:spLocks noGrp="1"/>
          </p:cNvSpPr>
          <p:nvPr>
            <p:ph type="body" sz="quarter" idx="23" hasCustomPrompt="1"/>
          </p:nvPr>
        </p:nvSpPr>
        <p:spPr>
          <a:xfrm>
            <a:off x="7322344" y="6624978"/>
            <a:ext cx="2088833" cy="439651"/>
          </a:xfrm>
        </p:spPr>
        <p:txBody>
          <a:bodyPr>
            <a:noAutofit/>
          </a:bodyPr>
          <a:lstStyle>
            <a:lvl1pPr marL="0" indent="0">
              <a:lnSpc>
                <a:spcPct val="100000"/>
              </a:lnSpc>
              <a:spcBef>
                <a:spcPts val="0"/>
              </a:spcBef>
              <a:buNone/>
              <a:defRPr sz="1300" b="0" i="1" baseline="0">
                <a:solidFill>
                  <a:schemeClr val="bg1"/>
                </a:solidFill>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[Brochure subtitle or company tagline.]</a:t>
            </a:r>
            <a:endParaRPr lang="en-US" dirty="0"/>
          </a:p>
        </p:txBody>
      </p:sp>
    </p:spTree>
    <p:extLst>
      <p:ext uri="{BB962C8B-B14F-4D97-AF65-F5344CB8AC3E}">
        <p14:creationId xmlns:p14="http://schemas.microsoft.com/office/powerpoint/2010/main" val="478386529"/>
      </p:ext>
    </p:extLst>
  </p:cSld>
  <p:clrMapOvr>
    <a:masterClrMapping/>
  </p:clrMapOvr>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p:spTree>
      <p:nvGrpSpPr>
        <p:cNvPr id="1" name=""/>
        <p:cNvGrpSpPr/>
        <p:nvPr/>
      </p:nvGrpSpPr>
      <p:grpSpPr>
        <a:xfrm>
          <a:off x="0" y="0"/>
          <a:ext cx="0" cy="0"/>
          <a:chOff x="0" y="0"/>
          <a:chExt cx="0" cy="0"/>
        </a:xfrm>
      </p:grpSpPr>
      <p:sp>
        <p:nvSpPr>
          <p:cNvPr id="38"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p:nvCxnSpPr>
        <p:spPr>
          <a:xfrm>
            <a:off x="3813048" y="1930512"/>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813048" y="3537155"/>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5"/>
          <p:cNvSpPr>
            <a:spLocks noGrp="1"/>
          </p:cNvSpPr>
          <p:nvPr>
            <p:ph type="body" sz="quarter" idx="14" hasCustomPrompt="1"/>
          </p:nvPr>
        </p:nvSpPr>
        <p:spPr>
          <a:xfrm>
            <a:off x="457200" y="5151395"/>
            <a:ext cx="2428875" cy="248151"/>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612648"/>
            <a:ext cx="2428875" cy="454152"/>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formatted for you. Enter your own text with just a click.</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865106"/>
            <a:ext cx="2428875" cy="22860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To easily customize the look of this brochure, on the Design tab of the ribbon, check out the Themes, Colors, and Fonts galleries.</a:t>
            </a:r>
            <a:endParaRPr lang="en-US" dirty="0"/>
          </a:p>
        </p:txBody>
      </p:sp>
      <p:sp>
        <p:nvSpPr>
          <p:cNvPr id="22" name="Text Placeholder 25"/>
          <p:cNvSpPr>
            <a:spLocks noGrp="1"/>
          </p:cNvSpPr>
          <p:nvPr>
            <p:ph type="body" sz="quarter" idx="25" hasCustomPrompt="1"/>
          </p:nvPr>
        </p:nvSpPr>
        <p:spPr>
          <a:xfrm>
            <a:off x="3813820" y="5056716"/>
            <a:ext cx="2428875" cy="41234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Have company-branded colors or fonts?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The Themes, Colors, and Fonts galleries give you the option to add your own.</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326958"/>
            <a:ext cx="2428875" cy="210899"/>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198149047"/>
      </p:ext>
    </p:extLst>
  </p:cSld>
  <p:clrMapOvr>
    <a:masterClrMapping/>
  </p:clrMapOvr>
  <p:extLst>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09"/>
            <a:ext cx="8675370" cy="1502305"/>
          </a:xfrm>
          <a:prstGeom prst="rect">
            <a:avLst/>
          </a:prstGeom>
        </p:spPr>
        <p:txBody>
          <a:bodyPr vert="horz" lIns="0" tIns="0" rIns="0" bIns="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1515" y="2069042"/>
            <a:ext cx="8675370" cy="493151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1515" y="7203864"/>
            <a:ext cx="2703195"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5F272CD0-8AE2-403D-BC5A-E9768D13DA7F}" type="datetimeFigureOut">
              <a:rPr lang="en-US" smtClean="0"/>
              <a:t>3/27/2015</a:t>
            </a:fld>
            <a:endParaRPr lang="en-US"/>
          </a:p>
        </p:txBody>
      </p:sp>
      <p:sp>
        <p:nvSpPr>
          <p:cNvPr id="5" name="Footer Placeholder 4"/>
          <p:cNvSpPr>
            <a:spLocks noGrp="1"/>
          </p:cNvSpPr>
          <p:nvPr>
            <p:ph type="ftr" sz="quarter" idx="3"/>
          </p:nvPr>
        </p:nvSpPr>
        <p:spPr>
          <a:xfrm>
            <a:off x="3834765" y="7203864"/>
            <a:ext cx="238887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663690" y="7203864"/>
            <a:ext cx="2703195"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4261577845"/>
      </p:ext>
    </p:extLst>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754380" rtl="0" eaLnBrk="1" latinLnBrk="0" hangingPunct="1">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ct val="30000"/>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ct val="30000"/>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ct val="30000"/>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48" userDrawn="1">
          <p15:clr>
            <a:srgbClr val="F26B43"/>
          </p15:clr>
        </p15:guide>
        <p15:guide id="2" pos="31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3"/>
          <p:cNvSpPr>
            <a:spLocks noGrp="1"/>
          </p:cNvSpPr>
          <p:nvPr>
            <p:ph type="body" sz="quarter" idx="15"/>
          </p:nvPr>
        </p:nvSpPr>
        <p:spPr>
          <a:xfrm>
            <a:off x="457199" y="4267200"/>
            <a:ext cx="2428875" cy="537591"/>
          </a:xfrm>
        </p:spPr>
        <p:txBody>
          <a:bodyPr/>
          <a:lstStyle/>
          <a:p>
            <a:r>
              <a:rPr lang="en-US" sz="1200" dirty="0" smtClean="0"/>
              <a:t>Fountain on campus: Perfect place to relax and enjoy the weather!</a:t>
            </a:r>
            <a:endParaRPr lang="en-US" sz="1200" dirty="0"/>
          </a:p>
        </p:txBody>
      </p:sp>
      <p:sp>
        <p:nvSpPr>
          <p:cNvPr id="25" name="Text Placeholder 24"/>
          <p:cNvSpPr>
            <a:spLocks noGrp="1"/>
          </p:cNvSpPr>
          <p:nvPr>
            <p:ph type="body" sz="quarter" idx="16"/>
          </p:nvPr>
        </p:nvSpPr>
        <p:spPr/>
        <p:txBody>
          <a:bodyPr/>
          <a:lstStyle/>
          <a:p>
            <a:r>
              <a:rPr lang="en-US" dirty="0" smtClean="0"/>
              <a:t>Who We Are</a:t>
            </a:r>
            <a:endParaRPr lang="en-US" dirty="0"/>
          </a:p>
        </p:txBody>
      </p:sp>
      <p:sp>
        <p:nvSpPr>
          <p:cNvPr id="26" name="Text Placeholder 25"/>
          <p:cNvSpPr>
            <a:spLocks noGrp="1"/>
          </p:cNvSpPr>
          <p:nvPr>
            <p:ph type="body" sz="quarter" idx="17"/>
          </p:nvPr>
        </p:nvSpPr>
        <p:spPr>
          <a:xfrm>
            <a:off x="3832973" y="1296924"/>
            <a:ext cx="2428875" cy="1751075"/>
          </a:xfrm>
        </p:spPr>
        <p:txBody>
          <a:bodyPr/>
          <a:lstStyle/>
          <a:p>
            <a:r>
              <a:rPr lang="en-US" dirty="0" smtClean="0"/>
              <a:t>About Us</a:t>
            </a:r>
            <a:endParaRPr lang="en-US" dirty="0"/>
          </a:p>
        </p:txBody>
      </p:sp>
      <p:sp>
        <p:nvSpPr>
          <p:cNvPr id="28" name="Text Placeholder 27"/>
          <p:cNvSpPr>
            <a:spLocks noGrp="1"/>
          </p:cNvSpPr>
          <p:nvPr>
            <p:ph type="body" sz="quarter" idx="19"/>
          </p:nvPr>
        </p:nvSpPr>
        <p:spPr>
          <a:xfrm>
            <a:off x="3771354" y="5562600"/>
            <a:ext cx="2428875" cy="760094"/>
          </a:xfrm>
        </p:spPr>
        <p:txBody>
          <a:bodyPr/>
          <a:lstStyle/>
          <a:p>
            <a:r>
              <a:rPr lang="en-US" dirty="0" smtClean="0"/>
              <a:t>Contact Us</a:t>
            </a:r>
            <a:endParaRPr lang="en-US" dirty="0"/>
          </a:p>
        </p:txBody>
      </p:sp>
      <p:sp>
        <p:nvSpPr>
          <p:cNvPr id="29" name="Text Placeholder 28"/>
          <p:cNvSpPr>
            <a:spLocks noGrp="1"/>
          </p:cNvSpPr>
          <p:nvPr>
            <p:ph type="body" sz="quarter" idx="20"/>
          </p:nvPr>
        </p:nvSpPr>
        <p:spPr>
          <a:xfrm>
            <a:off x="3792887" y="5834743"/>
            <a:ext cx="2428875" cy="670940"/>
          </a:xfrm>
        </p:spPr>
        <p:txBody>
          <a:bodyPr/>
          <a:lstStyle/>
          <a:p>
            <a:r>
              <a:rPr lang="en-US" sz="1400" dirty="0" smtClean="0"/>
              <a:t>Phone: </a:t>
            </a:r>
            <a:r>
              <a:rPr lang="en-US" sz="1400" dirty="0" smtClean="0"/>
              <a:t>[</a:t>
            </a:r>
            <a:r>
              <a:rPr lang="en-US" sz="1400" dirty="0" smtClean="0"/>
              <a:t>570-389-4000</a:t>
            </a:r>
            <a:r>
              <a:rPr lang="en-US" sz="1400" dirty="0" smtClean="0"/>
              <a:t>]</a:t>
            </a:r>
            <a:endParaRPr lang="en-US" sz="1400" dirty="0" smtClean="0"/>
          </a:p>
          <a:p>
            <a:r>
              <a:rPr lang="en-US" sz="1400" dirty="0" smtClean="0"/>
              <a:t>Email: </a:t>
            </a:r>
            <a:r>
              <a:rPr lang="en-US" sz="1400" dirty="0" smtClean="0"/>
              <a:t>[Huskies@Bloomu.edu]</a:t>
            </a:r>
            <a:endParaRPr lang="en-US" sz="1400" dirty="0" smtClean="0"/>
          </a:p>
          <a:p>
            <a:r>
              <a:rPr lang="en-US" sz="1400" dirty="0" smtClean="0"/>
              <a:t>Web: </a:t>
            </a:r>
            <a:r>
              <a:rPr lang="en-US" sz="1400" dirty="0" smtClean="0"/>
              <a:t>[Bloomu.edu]</a:t>
            </a:r>
            <a:endParaRPr lang="en-US" sz="1400" dirty="0"/>
          </a:p>
        </p:txBody>
      </p:sp>
      <p:sp>
        <p:nvSpPr>
          <p:cNvPr id="18" name="Title 17"/>
          <p:cNvSpPr>
            <a:spLocks noGrp="1"/>
          </p:cNvSpPr>
          <p:nvPr>
            <p:ph type="title"/>
          </p:nvPr>
        </p:nvSpPr>
        <p:spPr>
          <a:xfrm>
            <a:off x="7315200" y="4419600"/>
            <a:ext cx="2109627" cy="2743200"/>
          </a:xfrm>
          <a:solidFill>
            <a:schemeClr val="accent2">
              <a:lumMod val="50000"/>
            </a:schemeClr>
          </a:solidFill>
          <a:ln>
            <a:solidFill>
              <a:schemeClr val="tx2">
                <a:lumMod val="50000"/>
              </a:schemeClr>
            </a:solidFill>
          </a:ln>
        </p:spPr>
        <p:txBody>
          <a:bodyPr>
            <a:normAutofit/>
          </a:bodyPr>
          <a:lstStyle/>
          <a:p>
            <a:r>
              <a:rPr lang="en-US" sz="1300" dirty="0" smtClean="0">
                <a:latin typeface="+mn-lt"/>
              </a:rPr>
              <a:t>  400 e. 2</a:t>
            </a:r>
            <a:r>
              <a:rPr lang="en-US" sz="1300" baseline="30000" dirty="0" smtClean="0">
                <a:latin typeface="+mn-lt"/>
              </a:rPr>
              <a:t>nd</a:t>
            </a:r>
            <a:r>
              <a:rPr lang="en-US" sz="1300" dirty="0" smtClean="0">
                <a:latin typeface="+mn-lt"/>
              </a:rPr>
              <a:t> </a:t>
            </a:r>
            <a:r>
              <a:rPr lang="en-US" sz="1300" dirty="0" err="1" smtClean="0">
                <a:latin typeface="+mn-lt"/>
              </a:rPr>
              <a:t>st</a:t>
            </a:r>
            <a:r>
              <a:rPr lang="en-US" sz="1300" dirty="0" err="1">
                <a:latin typeface="+mn-lt"/>
              </a:rPr>
              <a:t>.</a:t>
            </a:r>
            <a:r>
              <a:rPr lang="en-US" sz="1300" dirty="0">
                <a:latin typeface="+mn-lt"/>
              </a:rPr>
              <a:t/>
            </a:r>
            <a:br>
              <a:rPr lang="en-US" sz="1300" dirty="0">
                <a:latin typeface="+mn-lt"/>
              </a:rPr>
            </a:br>
            <a:r>
              <a:rPr lang="en-US" sz="1300" dirty="0" smtClean="0">
                <a:latin typeface="+mn-lt"/>
              </a:rPr>
              <a:t>  Bloomsburg</a:t>
            </a:r>
            <a:r>
              <a:rPr lang="en-US" sz="1300" dirty="0">
                <a:latin typeface="+mn-lt"/>
              </a:rPr>
              <a:t>, </a:t>
            </a:r>
            <a:r>
              <a:rPr lang="en-US" sz="1300" dirty="0" smtClean="0">
                <a:latin typeface="+mn-lt"/>
              </a:rPr>
              <a:t>Pa</a:t>
            </a:r>
            <a:br>
              <a:rPr lang="en-US" sz="1300" dirty="0" smtClean="0">
                <a:latin typeface="+mn-lt"/>
              </a:rPr>
            </a:br>
            <a:r>
              <a:rPr lang="en-US" sz="1300" dirty="0" smtClean="0">
                <a:latin typeface="+mn-lt"/>
              </a:rPr>
              <a:t>  17815</a:t>
            </a:r>
            <a:br>
              <a:rPr lang="en-US" sz="1300" dirty="0" smtClean="0">
                <a:latin typeface="+mn-lt"/>
              </a:rPr>
            </a:br>
            <a:r>
              <a:rPr lang="en-US" sz="1300" dirty="0">
                <a:latin typeface="+mn-lt"/>
              </a:rPr>
              <a:t/>
            </a:r>
            <a:br>
              <a:rPr lang="en-US" sz="1300" dirty="0">
                <a:latin typeface="+mn-lt"/>
              </a:rPr>
            </a:br>
            <a:r>
              <a:rPr lang="en-US" sz="1300" dirty="0" smtClean="0">
                <a:latin typeface="+mn-lt"/>
              </a:rPr>
              <a:t/>
            </a:r>
            <a:br>
              <a:rPr lang="en-US" sz="1300" dirty="0" smtClean="0">
                <a:latin typeface="+mn-lt"/>
              </a:rPr>
            </a:br>
            <a:r>
              <a:rPr lang="en-US" sz="1300" dirty="0">
                <a:latin typeface="+mn-lt"/>
              </a:rPr>
              <a:t/>
            </a:r>
            <a:br>
              <a:rPr lang="en-US" sz="1300" dirty="0">
                <a:latin typeface="+mn-lt"/>
              </a:rPr>
            </a:br>
            <a:r>
              <a:rPr lang="en-US" sz="1300" dirty="0" smtClean="0">
                <a:latin typeface="+mn-lt"/>
              </a:rPr>
              <a:t/>
            </a:r>
            <a:br>
              <a:rPr lang="en-US" sz="1300" dirty="0" smtClean="0">
                <a:latin typeface="+mn-lt"/>
              </a:rPr>
            </a:br>
            <a:r>
              <a:rPr lang="en-US" sz="1300" dirty="0">
                <a:latin typeface="+mn-lt"/>
              </a:rPr>
              <a:t/>
            </a:r>
            <a:br>
              <a:rPr lang="en-US" sz="1300" dirty="0">
                <a:latin typeface="+mn-lt"/>
              </a:rPr>
            </a:br>
            <a:r>
              <a:rPr lang="en-US" sz="1300" dirty="0" smtClean="0">
                <a:latin typeface="+mn-lt"/>
              </a:rPr>
              <a:t/>
            </a:r>
            <a:br>
              <a:rPr lang="en-US" sz="1300" dirty="0" smtClean="0">
                <a:latin typeface="+mn-lt"/>
              </a:rPr>
            </a:br>
            <a:r>
              <a:rPr lang="en-US" sz="1300" dirty="0">
                <a:latin typeface="+mn-lt"/>
              </a:rPr>
              <a:t/>
            </a:r>
            <a:br>
              <a:rPr lang="en-US" sz="1300" dirty="0">
                <a:latin typeface="+mn-lt"/>
              </a:rPr>
            </a:br>
            <a:r>
              <a:rPr lang="en-US" sz="1300" dirty="0" smtClean="0">
                <a:latin typeface="+mn-lt"/>
              </a:rPr>
              <a:t>  By: Wanda </a:t>
            </a:r>
            <a:r>
              <a:rPr lang="en-US" sz="1300" dirty="0" err="1" smtClean="0">
                <a:latin typeface="+mn-lt"/>
              </a:rPr>
              <a:t>tarvin</a:t>
            </a:r>
            <a:r>
              <a:rPr lang="en-US" sz="1300" dirty="0" smtClean="0">
                <a:latin typeface="+mn-lt"/>
              </a:rPr>
              <a:t> </a:t>
            </a:r>
            <a:r>
              <a:rPr lang="en-US" dirty="0"/>
              <a:t/>
            </a:r>
            <a:br>
              <a:rPr lang="en-US" dirty="0"/>
            </a:br>
            <a:r>
              <a:rPr lang="en-US" dirty="0" smtClean="0"/>
              <a:t>  </a:t>
            </a:r>
            <a:endParaRPr lang="en-US" dirty="0"/>
          </a:p>
        </p:txBody>
      </p:sp>
      <p:pic>
        <p:nvPicPr>
          <p:cNvPr id="9" name="Picture Placeholder 8"/>
          <p:cNvPicPr>
            <a:picLocks noGrp="1" noChangeAspect="1"/>
          </p:cNvPicPr>
          <p:nvPr>
            <p:ph type="pic" sz="quarter" idx="10"/>
          </p:nvPr>
        </p:nvPicPr>
        <p:blipFill>
          <a:blip r:embed="rId2"/>
          <a:srcRect l="26896" r="26896"/>
          <a:stretch>
            <a:fillRect/>
          </a:stretch>
        </p:blipFill>
        <p:spPr>
          <a:prstGeom prst="rect">
            <a:avLst/>
          </a:prstGeom>
        </p:spPr>
      </p:pic>
      <p:sp>
        <p:nvSpPr>
          <p:cNvPr id="11" name="Text Placeholder 10"/>
          <p:cNvSpPr>
            <a:spLocks noGrp="1"/>
          </p:cNvSpPr>
          <p:nvPr>
            <p:ph type="body" sz="quarter" idx="24"/>
          </p:nvPr>
        </p:nvSpPr>
        <p:spPr>
          <a:xfrm>
            <a:off x="3801088" y="1532781"/>
            <a:ext cx="2428875" cy="880809"/>
          </a:xfrm>
        </p:spPr>
        <p:txBody>
          <a:bodyPr/>
          <a:lstStyle/>
          <a:p>
            <a:r>
              <a:rPr lang="en-US" sz="1400" b="1" dirty="0"/>
              <a:t>Resources for Academic Excellence</a:t>
            </a:r>
            <a:r>
              <a:rPr lang="en-US" sz="1400" dirty="0"/>
              <a:t> ... As the largest comprehensive university in Northeastern and Northcentral Pennsylvania, BU offers 54 undergraduate majors, 44 undergraduate minors and 20 graduate programs, along with the experiences and technology to give students the best possible preparation for careers in their field.</a:t>
            </a:r>
            <a:endParaRPr lang="en-US" sz="1400" dirty="0"/>
          </a:p>
        </p:txBody>
      </p:sp>
      <p:pic>
        <p:nvPicPr>
          <p:cNvPr id="14" name="Picture Placeholder 13"/>
          <p:cNvPicPr>
            <a:picLocks noGrp="1" noChangeAspect="1"/>
          </p:cNvPicPr>
          <p:nvPr>
            <p:ph type="pic" sz="quarter" idx="11"/>
          </p:nvPr>
        </p:nvPicPr>
        <p:blipFill>
          <a:blip r:embed="rId3"/>
          <a:srcRect l="12054" r="12054"/>
          <a:stretch>
            <a:fillRect/>
          </a:stretch>
        </p:blipFill>
        <p:spPr>
          <a:xfrm>
            <a:off x="457200" y="457200"/>
            <a:ext cx="2428875" cy="3657600"/>
          </a:xfrm>
          <a:prstGeom prst="rect">
            <a:avLst/>
          </a:prstGeom>
        </p:spPr>
      </p:pic>
    </p:spTree>
    <p:extLst>
      <p:ext uri="{BB962C8B-B14F-4D97-AF65-F5344CB8AC3E}">
        <p14:creationId xmlns:p14="http://schemas.microsoft.com/office/powerpoint/2010/main" val="2671253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455314" y="3865106"/>
            <a:ext cx="2428875" cy="228600"/>
          </a:xfrm>
        </p:spPr>
        <p:txBody>
          <a:bodyPr/>
          <a:lstStyle/>
          <a:p>
            <a:r>
              <a:rPr lang="en-US" sz="1800" dirty="0" smtClean="0"/>
              <a:t>Why here?</a:t>
            </a:r>
            <a:endParaRPr lang="en-US" sz="1800" dirty="0"/>
          </a:p>
        </p:txBody>
      </p:sp>
      <p:sp>
        <p:nvSpPr>
          <p:cNvPr id="4" name="Text Placeholder 3"/>
          <p:cNvSpPr>
            <a:spLocks noGrp="1"/>
          </p:cNvSpPr>
          <p:nvPr>
            <p:ph type="body" sz="quarter" idx="13"/>
          </p:nvPr>
        </p:nvSpPr>
        <p:spPr>
          <a:xfrm>
            <a:off x="537639" y="4149246"/>
            <a:ext cx="2428875" cy="2307094"/>
          </a:xfrm>
        </p:spPr>
        <p:txBody>
          <a:bodyPr/>
          <a:lstStyle/>
          <a:p>
            <a:pPr marL="171450" lvl="0" indent="-171450">
              <a:buFont typeface="Arial" panose="020B0604020202020204" pitchFamily="34" charset="0"/>
              <a:buChar char="•"/>
            </a:pPr>
            <a:r>
              <a:rPr lang="en-US" sz="1400" dirty="0" smtClean="0"/>
              <a:t>Great Professors </a:t>
            </a:r>
          </a:p>
          <a:p>
            <a:pPr marL="171450" lvl="0" indent="-171450">
              <a:buFont typeface="Arial" panose="020B0604020202020204" pitchFamily="34" charset="0"/>
              <a:buChar char="•"/>
            </a:pPr>
            <a:r>
              <a:rPr lang="en-US" sz="1400" dirty="0" smtClean="0"/>
              <a:t>Free t</a:t>
            </a:r>
            <a:r>
              <a:rPr lang="en-US" sz="1400" dirty="0" smtClean="0"/>
              <a:t>utoring in any course</a:t>
            </a:r>
          </a:p>
          <a:p>
            <a:pPr marL="171450" lvl="0" indent="-171450">
              <a:buFont typeface="Arial" panose="020B0604020202020204" pitchFamily="34" charset="0"/>
              <a:buChar char="•"/>
            </a:pPr>
            <a:r>
              <a:rPr lang="en-US" sz="1400" dirty="0" smtClean="0"/>
              <a:t>Women’s resource center</a:t>
            </a:r>
            <a:endParaRPr lang="en-US" sz="1400" dirty="0" smtClean="0"/>
          </a:p>
          <a:p>
            <a:pPr marL="171450" lvl="0" indent="-171450">
              <a:buFont typeface="Arial" panose="020B0604020202020204" pitchFamily="34" charset="0"/>
              <a:buChar char="•"/>
            </a:pPr>
            <a:r>
              <a:rPr lang="en-US" sz="1400" dirty="0" smtClean="0"/>
              <a:t>Walking distance from local shops and banks</a:t>
            </a:r>
          </a:p>
          <a:p>
            <a:pPr lvl="0"/>
            <a:endParaRPr lang="en-US" sz="1400" dirty="0" smtClean="0"/>
          </a:p>
          <a:p>
            <a:pPr marL="171450" lvl="0" indent="-171450">
              <a:buFont typeface="Arial" panose="020B0604020202020204" pitchFamily="34" charset="0"/>
              <a:buChar char="•"/>
            </a:pPr>
            <a:endParaRPr lang="en-US" sz="1400" dirty="0" smtClean="0"/>
          </a:p>
        </p:txBody>
      </p:sp>
      <p:sp>
        <p:nvSpPr>
          <p:cNvPr id="11" name="Text Placeholder 10"/>
          <p:cNvSpPr>
            <a:spLocks noGrp="1"/>
          </p:cNvSpPr>
          <p:nvPr>
            <p:ph type="body" sz="quarter" idx="23"/>
          </p:nvPr>
        </p:nvSpPr>
        <p:spPr/>
        <p:txBody>
          <a:bodyPr/>
          <a:lstStyle/>
          <a:p>
            <a:pPr lvl="0"/>
            <a:r>
              <a:rPr lang="en-US" dirty="0" smtClean="0"/>
              <a:t>Your young adults are safe in our care! </a:t>
            </a:r>
            <a:endParaRPr lang="en-US" dirty="0" smtClean="0"/>
          </a:p>
        </p:txBody>
      </p:sp>
      <p:sp>
        <p:nvSpPr>
          <p:cNvPr id="10" name="Text Placeholder 9"/>
          <p:cNvSpPr>
            <a:spLocks noGrp="1"/>
          </p:cNvSpPr>
          <p:nvPr>
            <p:ph type="body" sz="quarter" idx="19"/>
          </p:nvPr>
        </p:nvSpPr>
        <p:spPr/>
        <p:txBody>
          <a:bodyPr/>
          <a:lstStyle/>
          <a:p>
            <a:pPr lvl="0"/>
            <a:r>
              <a:rPr lang="en-US" sz="1800" dirty="0" smtClean="0"/>
              <a:t>Get what you pay for:</a:t>
            </a:r>
            <a:endParaRPr lang="en-US" sz="1800" dirty="0" smtClean="0"/>
          </a:p>
        </p:txBody>
      </p:sp>
      <p:sp>
        <p:nvSpPr>
          <p:cNvPr id="12" name="Text Placeholder 11"/>
          <p:cNvSpPr>
            <a:spLocks noGrp="1"/>
          </p:cNvSpPr>
          <p:nvPr>
            <p:ph type="body" sz="quarter" idx="24"/>
          </p:nvPr>
        </p:nvSpPr>
        <p:spPr>
          <a:xfrm>
            <a:off x="3813820" y="4149246"/>
            <a:ext cx="2428875" cy="1684220"/>
          </a:xfrm>
        </p:spPr>
        <p:txBody>
          <a:bodyPr/>
          <a:lstStyle/>
          <a:p>
            <a:pPr marL="171450" lvl="0" indent="-171450">
              <a:buFont typeface="Arial" panose="020B0604020202020204" pitchFamily="34" charset="0"/>
              <a:buChar char="•"/>
            </a:pPr>
            <a:r>
              <a:rPr lang="en-US" sz="1400" dirty="0" smtClean="0"/>
              <a:t>Shuttle service</a:t>
            </a:r>
          </a:p>
          <a:p>
            <a:pPr marL="171450" lvl="0" indent="-171450">
              <a:buFont typeface="Arial" panose="020B0604020202020204" pitchFamily="34" charset="0"/>
              <a:buChar char="•"/>
            </a:pPr>
            <a:r>
              <a:rPr lang="en-US" sz="1400" dirty="0" smtClean="0"/>
              <a:t>Computer labs</a:t>
            </a:r>
          </a:p>
          <a:p>
            <a:pPr marL="171450" lvl="0" indent="-171450">
              <a:buFont typeface="Arial" panose="020B0604020202020204" pitchFamily="34" charset="0"/>
              <a:buChar char="•"/>
            </a:pPr>
            <a:r>
              <a:rPr lang="en-US" sz="1400" dirty="0" smtClean="0"/>
              <a:t>24hr desk security</a:t>
            </a:r>
          </a:p>
          <a:p>
            <a:pPr marL="171450" lvl="0" indent="-171450">
              <a:buFont typeface="Arial" panose="020B0604020202020204" pitchFamily="34" charset="0"/>
              <a:buChar char="•"/>
            </a:pPr>
            <a:r>
              <a:rPr lang="en-US" sz="1400" dirty="0" smtClean="0"/>
              <a:t>Child Care Center</a:t>
            </a:r>
          </a:p>
          <a:p>
            <a:pPr marL="171450" lvl="0" indent="-171450">
              <a:buFont typeface="Arial" panose="020B0604020202020204" pitchFamily="34" charset="0"/>
              <a:buChar char="•"/>
            </a:pPr>
            <a:r>
              <a:rPr lang="en-US" sz="1400" dirty="0" smtClean="0"/>
              <a:t>Health Center on campus</a:t>
            </a:r>
            <a:endParaRPr lang="en-US" sz="1400" dirty="0" smtClean="0"/>
          </a:p>
          <a:p>
            <a:pPr lvl="0"/>
            <a:endParaRPr lang="en-US" sz="1400" dirty="0" smtClean="0"/>
          </a:p>
          <a:p>
            <a:pPr marL="171450" lvl="0" indent="-171450">
              <a:buFont typeface="Arial" panose="020B0604020202020204" pitchFamily="34" charset="0"/>
              <a:buChar char="•"/>
            </a:pPr>
            <a:endParaRPr lang="en-US" dirty="0" smtClean="0"/>
          </a:p>
        </p:txBody>
      </p:sp>
      <p:sp>
        <p:nvSpPr>
          <p:cNvPr id="6" name="Text Placeholder 5"/>
          <p:cNvSpPr>
            <a:spLocks noGrp="1"/>
          </p:cNvSpPr>
          <p:nvPr>
            <p:ph type="body" sz="quarter" idx="15"/>
          </p:nvPr>
        </p:nvSpPr>
        <p:spPr>
          <a:xfrm>
            <a:off x="7158717" y="2209800"/>
            <a:ext cx="2428875" cy="274320"/>
          </a:xfrm>
        </p:spPr>
        <p:txBody>
          <a:bodyPr/>
          <a:lstStyle/>
          <a:p>
            <a:pPr lvl="0"/>
            <a:endParaRPr lang="en-US" dirty="0" smtClean="0"/>
          </a:p>
          <a:p>
            <a:endParaRPr lang="en-US" dirty="0"/>
          </a:p>
        </p:txBody>
      </p:sp>
      <p:sp>
        <p:nvSpPr>
          <p:cNvPr id="16" name="Text Placeholder 15"/>
          <p:cNvSpPr>
            <a:spLocks noGrp="1"/>
          </p:cNvSpPr>
          <p:nvPr>
            <p:ph type="body" sz="quarter" idx="28"/>
          </p:nvPr>
        </p:nvSpPr>
        <p:spPr>
          <a:xfrm>
            <a:off x="7090001" y="3840383"/>
            <a:ext cx="2428875" cy="246301"/>
          </a:xfrm>
        </p:spPr>
        <p:txBody>
          <a:bodyPr/>
          <a:lstStyle/>
          <a:p>
            <a:pPr lvl="0"/>
            <a:r>
              <a:rPr lang="en-US" sz="1800" dirty="0" smtClean="0"/>
              <a:t>Diversity:</a:t>
            </a:r>
            <a:endParaRPr lang="en-US" sz="1800" dirty="0" smtClean="0"/>
          </a:p>
        </p:txBody>
      </p:sp>
      <p:sp>
        <p:nvSpPr>
          <p:cNvPr id="17" name="Text Placeholder 16"/>
          <p:cNvSpPr>
            <a:spLocks noGrp="1"/>
          </p:cNvSpPr>
          <p:nvPr>
            <p:ph type="body" sz="quarter" idx="29"/>
          </p:nvPr>
        </p:nvSpPr>
        <p:spPr>
          <a:xfrm>
            <a:off x="7090001" y="4149246"/>
            <a:ext cx="2428875" cy="3762730"/>
          </a:xfrm>
        </p:spPr>
        <p:txBody>
          <a:bodyPr/>
          <a:lstStyle/>
          <a:p>
            <a:pPr marL="171450" lvl="0" indent="-171450">
              <a:buFont typeface="Arial" panose="020B0604020202020204" pitchFamily="34" charset="0"/>
              <a:buChar char="•"/>
            </a:pPr>
            <a:r>
              <a:rPr lang="en-US" sz="1400" dirty="0" smtClean="0"/>
              <a:t>Black Cultural Society- promotes social, cultural and educational awareness.</a:t>
            </a:r>
          </a:p>
          <a:p>
            <a:pPr marL="171450" lvl="0" indent="-171450">
              <a:buFont typeface="Arial" panose="020B0604020202020204" pitchFamily="34" charset="0"/>
              <a:buChar char="•"/>
            </a:pPr>
            <a:r>
              <a:rPr lang="en-US" sz="1400" dirty="0" smtClean="0"/>
              <a:t>Diversity and Retention- provides support and structures students achievement through networking.</a:t>
            </a:r>
          </a:p>
          <a:p>
            <a:pPr marL="171450" lvl="0" indent="-171450">
              <a:buFont typeface="Arial" panose="020B0604020202020204" pitchFamily="34" charset="0"/>
              <a:buChar char="•"/>
            </a:pPr>
            <a:r>
              <a:rPr lang="en-US" sz="1400" dirty="0" smtClean="0"/>
              <a:t>Greek Life- 29 recognized organizations, provides an added student life option for lifetime friendships. </a:t>
            </a:r>
            <a:endParaRPr lang="en-US" sz="1400" dirty="0"/>
          </a:p>
        </p:txBody>
      </p:sp>
      <p:pic>
        <p:nvPicPr>
          <p:cNvPr id="23" name="Picture Placeholder 22"/>
          <p:cNvPicPr>
            <a:picLocks noGrp="1" noChangeAspect="1"/>
          </p:cNvPicPr>
          <p:nvPr>
            <p:ph type="pic" sz="quarter" idx="11"/>
          </p:nvPr>
        </p:nvPicPr>
        <p:blipFill>
          <a:blip r:embed="rId2"/>
          <a:srcRect l="27905" r="27905"/>
          <a:stretch>
            <a:fillRect/>
          </a:stretch>
        </p:blipFill>
        <p:spPr>
          <a:xfrm>
            <a:off x="457200" y="457200"/>
            <a:ext cx="2428875" cy="3320620"/>
          </a:xfrm>
          <a:prstGeom prst="rect">
            <a:avLst/>
          </a:prstGeom>
        </p:spPr>
      </p:pic>
      <p:pic>
        <p:nvPicPr>
          <p:cNvPr id="27" name="Picture Placeholder 26"/>
          <p:cNvPicPr>
            <a:picLocks noGrp="1" noChangeAspect="1"/>
          </p:cNvPicPr>
          <p:nvPr>
            <p:ph type="pic" sz="quarter" idx="10"/>
          </p:nvPr>
        </p:nvPicPr>
        <p:blipFill>
          <a:blip r:embed="rId3"/>
          <a:srcRect t="2182" b="2182"/>
          <a:stretch>
            <a:fillRect/>
          </a:stretch>
        </p:blipFill>
        <p:spPr>
          <a:xfrm>
            <a:off x="7165975" y="457199"/>
            <a:ext cx="2428875" cy="3320621"/>
          </a:xfrm>
          <a:prstGeom prst="rect">
            <a:avLst/>
          </a:prstGeom>
        </p:spPr>
      </p:pic>
    </p:spTree>
    <p:extLst>
      <p:ext uri="{BB962C8B-B14F-4D97-AF65-F5344CB8AC3E}">
        <p14:creationId xmlns:p14="http://schemas.microsoft.com/office/powerpoint/2010/main" val="653308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BrochureColor">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164C57-B46C-4088-AC90-B7208082F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tri-fold brochure</Template>
  <TotalTime>0</TotalTime>
  <Words>136</Words>
  <Application>Microsoft Office PowerPoint</Application>
  <PresentationFormat>Custom</PresentationFormat>
  <Paragraphs>25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Cambria</vt:lpstr>
      <vt:lpstr>BrochureColor</vt:lpstr>
      <vt:lpstr>  400 e. 2nd st.   Bloomsburg, Pa   17815          By: Wanda tarvin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2015-03-28T03:05:56Z</dcterms:created>
  <dcterms:modified xsi:type="dcterms:W3CDTF">2015-03-28T04:15:18Z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TC031128309991</vt:lpwstr>
  </property>
</Properties>
</file>